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9" r:id="rId4"/>
    <p:sldId id="263" r:id="rId5"/>
    <p:sldId id="260" r:id="rId6"/>
    <p:sldId id="258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27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5FA86F-380D-4DBD-9E2C-DC021235388C}" type="datetimeFigureOut">
              <a:rPr lang="en-US" smtClean="0"/>
              <a:pPr/>
              <a:t>6/18/2010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236887-262F-4494-B0EE-95A6DAD3C9D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AEF163-9FDD-494C-A73C-2E131E7B5A2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F2529-8A7E-4F3B-977C-EB474AEB6AE6}" type="datetimeFigureOut">
              <a:rPr lang="en-US" smtClean="0"/>
              <a:pPr/>
              <a:t>6/18/2010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37B0B-42B5-4131-B134-9CBE1F583D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F2529-8A7E-4F3B-977C-EB474AEB6AE6}" type="datetimeFigureOut">
              <a:rPr lang="en-US" smtClean="0"/>
              <a:pPr/>
              <a:t>6/18/2010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37B0B-42B5-4131-B134-9CBE1F583D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F2529-8A7E-4F3B-977C-EB474AEB6AE6}" type="datetimeFigureOut">
              <a:rPr lang="en-US" smtClean="0"/>
              <a:pPr/>
              <a:t>6/18/2010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37B0B-42B5-4131-B134-9CBE1F583D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F2529-8A7E-4F3B-977C-EB474AEB6AE6}" type="datetimeFigureOut">
              <a:rPr lang="en-US" smtClean="0"/>
              <a:pPr/>
              <a:t>6/18/2010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37B0B-42B5-4131-B134-9CBE1F583D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F2529-8A7E-4F3B-977C-EB474AEB6AE6}" type="datetimeFigureOut">
              <a:rPr lang="en-US" smtClean="0"/>
              <a:pPr/>
              <a:t>6/18/2010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37B0B-42B5-4131-B134-9CBE1F583D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F2529-8A7E-4F3B-977C-EB474AEB6AE6}" type="datetimeFigureOut">
              <a:rPr lang="en-US" smtClean="0"/>
              <a:pPr/>
              <a:t>6/18/2010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37B0B-42B5-4131-B134-9CBE1F583D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F2529-8A7E-4F3B-977C-EB474AEB6AE6}" type="datetimeFigureOut">
              <a:rPr lang="en-US" smtClean="0"/>
              <a:pPr/>
              <a:t>6/18/2010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37B0B-42B5-4131-B134-9CBE1F583D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F2529-8A7E-4F3B-977C-EB474AEB6AE6}" type="datetimeFigureOut">
              <a:rPr lang="en-US" smtClean="0"/>
              <a:pPr/>
              <a:t>6/18/2010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37B0B-42B5-4131-B134-9CBE1F583D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F2529-8A7E-4F3B-977C-EB474AEB6AE6}" type="datetimeFigureOut">
              <a:rPr lang="en-US" smtClean="0"/>
              <a:pPr/>
              <a:t>6/18/2010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37B0B-42B5-4131-B134-9CBE1F583D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F2529-8A7E-4F3B-977C-EB474AEB6AE6}" type="datetimeFigureOut">
              <a:rPr lang="en-US" smtClean="0"/>
              <a:pPr/>
              <a:t>6/18/2010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37B0B-42B5-4131-B134-9CBE1F583D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F2529-8A7E-4F3B-977C-EB474AEB6AE6}" type="datetimeFigureOut">
              <a:rPr lang="en-US" smtClean="0"/>
              <a:pPr/>
              <a:t>6/18/2010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37B0B-42B5-4131-B134-9CBE1F583D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BF2529-8A7E-4F3B-977C-EB474AEB6AE6}" type="datetimeFigureOut">
              <a:rPr lang="en-US" smtClean="0"/>
              <a:pPr/>
              <a:t>6/18/2010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37B0B-42B5-4131-B134-9CBE1F583DC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png"/><Relationship Id="rId18" Type="http://schemas.openxmlformats.org/officeDocument/2006/relationships/image" Target="../media/image20.emf"/><Relationship Id="rId26" Type="http://schemas.openxmlformats.org/officeDocument/2006/relationships/image" Target="../media/image28.emf"/><Relationship Id="rId39" Type="http://schemas.openxmlformats.org/officeDocument/2006/relationships/image" Target="../media/image41.png"/><Relationship Id="rId21" Type="http://schemas.openxmlformats.org/officeDocument/2006/relationships/image" Target="../media/image23.png"/><Relationship Id="rId34" Type="http://schemas.openxmlformats.org/officeDocument/2006/relationships/image" Target="../media/image36.png"/><Relationship Id="rId42" Type="http://schemas.openxmlformats.org/officeDocument/2006/relationships/image" Target="../media/image44.jpeg"/><Relationship Id="rId47" Type="http://schemas.openxmlformats.org/officeDocument/2006/relationships/image" Target="../media/image49.emf"/><Relationship Id="rId50" Type="http://schemas.openxmlformats.org/officeDocument/2006/relationships/image" Target="../media/image52.jpeg"/><Relationship Id="rId55" Type="http://schemas.openxmlformats.org/officeDocument/2006/relationships/image" Target="../media/image57.png"/><Relationship Id="rId7" Type="http://schemas.openxmlformats.org/officeDocument/2006/relationships/image" Target="../media/image9.jpeg"/><Relationship Id="rId12" Type="http://schemas.openxmlformats.org/officeDocument/2006/relationships/image" Target="../media/image14.png"/><Relationship Id="rId17" Type="http://schemas.openxmlformats.org/officeDocument/2006/relationships/image" Target="../media/image19.jpeg"/><Relationship Id="rId25" Type="http://schemas.openxmlformats.org/officeDocument/2006/relationships/image" Target="../media/image27.png"/><Relationship Id="rId33" Type="http://schemas.openxmlformats.org/officeDocument/2006/relationships/image" Target="../media/image35.png"/><Relationship Id="rId38" Type="http://schemas.openxmlformats.org/officeDocument/2006/relationships/image" Target="../media/image40.png"/><Relationship Id="rId46" Type="http://schemas.openxmlformats.org/officeDocument/2006/relationships/image" Target="../media/image4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8.emf"/><Relationship Id="rId20" Type="http://schemas.openxmlformats.org/officeDocument/2006/relationships/image" Target="../media/image22.png"/><Relationship Id="rId29" Type="http://schemas.openxmlformats.org/officeDocument/2006/relationships/image" Target="../media/image31.png"/><Relationship Id="rId41" Type="http://schemas.openxmlformats.org/officeDocument/2006/relationships/image" Target="../media/image43.jpeg"/><Relationship Id="rId54" Type="http://schemas.openxmlformats.org/officeDocument/2006/relationships/image" Target="../media/image5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32" Type="http://schemas.openxmlformats.org/officeDocument/2006/relationships/image" Target="../media/image34.png"/><Relationship Id="rId37" Type="http://schemas.openxmlformats.org/officeDocument/2006/relationships/image" Target="../media/image39.png"/><Relationship Id="rId40" Type="http://schemas.openxmlformats.org/officeDocument/2006/relationships/image" Target="../media/image42.png"/><Relationship Id="rId45" Type="http://schemas.openxmlformats.org/officeDocument/2006/relationships/image" Target="../media/image47.png"/><Relationship Id="rId53" Type="http://schemas.openxmlformats.org/officeDocument/2006/relationships/image" Target="../media/image55.png"/><Relationship Id="rId5" Type="http://schemas.openxmlformats.org/officeDocument/2006/relationships/image" Target="../media/image7.png"/><Relationship Id="rId15" Type="http://schemas.openxmlformats.org/officeDocument/2006/relationships/image" Target="../media/image17.emf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36" Type="http://schemas.openxmlformats.org/officeDocument/2006/relationships/image" Target="../media/image38.png"/><Relationship Id="rId49" Type="http://schemas.openxmlformats.org/officeDocument/2006/relationships/image" Target="../media/image51.emf"/><Relationship Id="rId10" Type="http://schemas.openxmlformats.org/officeDocument/2006/relationships/image" Target="../media/image12.png"/><Relationship Id="rId19" Type="http://schemas.openxmlformats.org/officeDocument/2006/relationships/image" Target="../media/image21.jpeg"/><Relationship Id="rId31" Type="http://schemas.openxmlformats.org/officeDocument/2006/relationships/image" Target="../media/image33.png"/><Relationship Id="rId44" Type="http://schemas.openxmlformats.org/officeDocument/2006/relationships/image" Target="../media/image46.emf"/><Relationship Id="rId52" Type="http://schemas.openxmlformats.org/officeDocument/2006/relationships/image" Target="../media/image54.png"/><Relationship Id="rId4" Type="http://schemas.openxmlformats.org/officeDocument/2006/relationships/image" Target="../media/image6.png"/><Relationship Id="rId9" Type="http://schemas.openxmlformats.org/officeDocument/2006/relationships/image" Target="../media/image11.emf"/><Relationship Id="rId14" Type="http://schemas.openxmlformats.org/officeDocument/2006/relationships/image" Target="../media/image16.png"/><Relationship Id="rId22" Type="http://schemas.openxmlformats.org/officeDocument/2006/relationships/image" Target="../media/image24.jpeg"/><Relationship Id="rId27" Type="http://schemas.openxmlformats.org/officeDocument/2006/relationships/image" Target="../media/image29.png"/><Relationship Id="rId30" Type="http://schemas.openxmlformats.org/officeDocument/2006/relationships/image" Target="../media/image32.png"/><Relationship Id="rId35" Type="http://schemas.openxmlformats.org/officeDocument/2006/relationships/image" Target="../media/image37.jpeg"/><Relationship Id="rId43" Type="http://schemas.openxmlformats.org/officeDocument/2006/relationships/image" Target="../media/image45.png"/><Relationship Id="rId48" Type="http://schemas.openxmlformats.org/officeDocument/2006/relationships/image" Target="../media/image50.jpeg"/><Relationship Id="rId8" Type="http://schemas.openxmlformats.org/officeDocument/2006/relationships/image" Target="../media/image10.jpeg"/><Relationship Id="rId51" Type="http://schemas.openxmlformats.org/officeDocument/2006/relationships/image" Target="../media/image53.emf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59.jpeg"/><Relationship Id="rId7" Type="http://schemas.openxmlformats.org/officeDocument/2006/relationships/image" Target="../media/image62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10" Type="http://schemas.openxmlformats.org/officeDocument/2006/relationships/hyperlink" Target="http://mesonet.org/" TargetMode="External"/><Relationship Id="rId4" Type="http://schemas.openxmlformats.org/officeDocument/2006/relationships/hyperlink" Target="http://en.wikipedia.org/wiki/File:Tzvigalchen-portrait.jpg" TargetMode="External"/><Relationship Id="rId9" Type="http://schemas.openxmlformats.org/officeDocument/2006/relationships/image" Target="../media/image64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3" Type="http://schemas.openxmlformats.org/officeDocument/2006/relationships/hyperlink" Target="http://upload.wikimedia.org/wikipedia/commons/c/cc/OU_One_Partners_Place.JPG" TargetMode="External"/><Relationship Id="rId7" Type="http://schemas.openxmlformats.org/officeDocument/2006/relationships/hyperlink" Target="#thumb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gif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8400" y="2130425"/>
            <a:ext cx="6248400" cy="1470025"/>
          </a:xfrm>
        </p:spPr>
        <p:txBody>
          <a:bodyPr/>
          <a:lstStyle/>
          <a:p>
            <a:pPr algn="l"/>
            <a:r>
              <a:rPr lang="en-US" dirty="0" smtClean="0"/>
              <a:t>Jeff </a:t>
            </a:r>
            <a:r>
              <a:rPr lang="en-US" dirty="0" err="1" smtClean="0"/>
              <a:t>Kimpel</a:t>
            </a:r>
            <a:r>
              <a:rPr lang="en-US" dirty="0" smtClean="0"/>
              <a:t>: </a:t>
            </a:r>
            <a:r>
              <a:rPr lang="en-US" i="1" dirty="0" smtClean="0"/>
              <a:t>Faculty Member, Director, Dean, and Senior VP &amp; Provost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lang="en-US" sz="2000" dirty="0" smtClean="0"/>
          </a:p>
          <a:p>
            <a:r>
              <a:rPr lang="en-US" sz="2000" dirty="0" smtClean="0"/>
              <a:t>John T. Snow</a:t>
            </a:r>
          </a:p>
          <a:p>
            <a:r>
              <a:rPr lang="en-US" sz="2000" dirty="0" smtClean="0"/>
              <a:t>Regents’ Professor of Meteorology</a:t>
            </a:r>
          </a:p>
          <a:p>
            <a:r>
              <a:rPr lang="en-US" sz="2000" dirty="0" smtClean="0"/>
              <a:t>The College of Atmospheric and Geographic Sciences</a:t>
            </a:r>
            <a:endParaRPr lang="en-US" sz="2000" dirty="0"/>
          </a:p>
        </p:txBody>
      </p:sp>
      <p:pic>
        <p:nvPicPr>
          <p:cNvPr id="4098" name="Picture 2" descr="Jeff Kimp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057400"/>
            <a:ext cx="1219200" cy="1625601"/>
          </a:xfrm>
          <a:prstGeom prst="rect">
            <a:avLst/>
          </a:prstGeom>
          <a:noFill/>
        </p:spPr>
      </p:pic>
      <p:pic>
        <p:nvPicPr>
          <p:cNvPr id="4100" name="Picture 4" descr="https://portal.leadproject.org/gridsphere/html/about/images/logo_oklahom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1371600"/>
            <a:ext cx="1819275" cy="523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Vision </a:t>
            </a:r>
            <a:r>
              <a:rPr lang="en-US" dirty="0" smtClean="0">
                <a:sym typeface="Wingdings" pitchFamily="2" charset="2"/>
              </a:rPr>
              <a:t> a “weather enterprise” for Oklahoma </a:t>
            </a:r>
          </a:p>
          <a:p>
            <a:r>
              <a:rPr lang="en-US" dirty="0" smtClean="0"/>
              <a:t>Leadership </a:t>
            </a:r>
            <a:r>
              <a:rPr lang="en-US" dirty="0" smtClean="0">
                <a:sym typeface="Wingdings" pitchFamily="2" charset="2"/>
              </a:rPr>
              <a:t> realizing the vision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Vision </a:t>
            </a:r>
            <a:r>
              <a:rPr lang="en-US" b="1" dirty="0" smtClean="0">
                <a:sym typeface="Wingdings" pitchFamily="2" charset="2"/>
              </a:rPr>
              <a:t> A “weather enterprise” for Oklahoma</a:t>
            </a:r>
            <a:endParaRPr lang="en-US" b="1" dirty="0"/>
          </a:p>
        </p:txBody>
      </p:sp>
      <p:pic>
        <p:nvPicPr>
          <p:cNvPr id="4" name="Content Placeholder 3" descr="nssl_sm_t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29200" y="4419600"/>
            <a:ext cx="1143000" cy="1143000"/>
          </a:xfrm>
        </p:spPr>
      </p:pic>
      <p:pic>
        <p:nvPicPr>
          <p:cNvPr id="5" name="Picture 4" descr="somlogo_7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43200" y="4419600"/>
            <a:ext cx="1143000" cy="1143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8200" y="1905000"/>
            <a:ext cx="7467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i="1" dirty="0" smtClean="0"/>
              <a:t>Communicate, Coordinate, Collaborate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Oklahoma Weather Center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i="1" dirty="0" smtClean="0"/>
              <a:t>From Collocation to Consolidation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OSF</a:t>
            </a:r>
            <a:r>
              <a:rPr lang="en-US" dirty="0" smtClean="0"/>
              <a:t> and </a:t>
            </a:r>
            <a:r>
              <a:rPr lang="en-US" dirty="0" err="1" smtClean="0"/>
              <a:t>OKC</a:t>
            </a:r>
            <a:r>
              <a:rPr lang="en-US" dirty="0" smtClean="0"/>
              <a:t> </a:t>
            </a:r>
            <a:r>
              <a:rPr lang="en-US" dirty="0" err="1" smtClean="0"/>
              <a:t>WFO</a:t>
            </a:r>
            <a:r>
              <a:rPr lang="en-US" dirty="0" smtClean="0"/>
              <a:t> to Adair Bldg on North Base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 National Weather Center 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 National Weather Radar Testbed/Phased Array Radar Project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i="1" dirty="0" smtClean="0"/>
              <a:t>Foster Private Sector Meteorology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/>
        </p:nvSpPr>
        <p:spPr>
          <a:xfrm>
            <a:off x="381000" y="381000"/>
            <a:ext cx="8382000" cy="5943600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" name="Picture 32" descr="OU.ep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05800" y="153988"/>
            <a:ext cx="663575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2" descr="AGSSEAL.eps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8382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WNEWS.eps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1606550"/>
            <a:ext cx="1928813" cy="62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Content Placeholder 5" descr="WFRONT.eps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81600" y="2297113"/>
            <a:ext cx="17303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WSI_LOGO-[Converted]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19600" y="2819400"/>
            <a:ext cx="928688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OKAGE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29000" y="3505200"/>
            <a:ext cx="13620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4" descr="ATSC.eps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362200" y="3810000"/>
            <a:ext cx="17002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" descr="AER.eps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43800" y="6180138"/>
            <a:ext cx="13716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9" descr="AARC.eps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57200" y="5491163"/>
            <a:ext cx="1828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3" descr="AIS.eps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6103938"/>
            <a:ext cx="11922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4" descr="NOAA.eps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175" y="0"/>
            <a:ext cx="1543050" cy="154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9" descr="OCS.eps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81063" y="1528763"/>
            <a:ext cx="2243137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0" descr="COEECE_unofficial.eps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600200" y="2133600"/>
            <a:ext cx="18288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0" descr="OKCOMM.eps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743200" y="2590800"/>
            <a:ext cx="13716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6" descr="ROC_raster.eps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876800" y="3586163"/>
            <a:ext cx="137160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40" descr="WDT_raster.eps"/>
          <p:cNvPicPr>
            <a:picLocks noChangeAspect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257800" y="3962400"/>
            <a:ext cx="13716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39" descr="WBANK_raster.eps"/>
          <p:cNvPicPr>
            <a:picLocks noChangeAspect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791200" y="4654550"/>
            <a:ext cx="18288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9" descr="CIMMS.eps"/>
          <p:cNvPicPr>
            <a:picLocks noChangeAspect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248400" y="5040313"/>
            <a:ext cx="1897063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5" descr="BASICCOMM.eps"/>
          <p:cNvPicPr>
            <a:picLocks noChangeAspect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6781800" y="5575300"/>
            <a:ext cx="1976438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6" descr="LM_Logo_Tag_1c_RGB_r06.jpg"/>
          <p:cNvPicPr>
            <a:picLocks noChangeAspect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1143000" y="4876800"/>
            <a:ext cx="2209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16" descr="BERGEY.eps"/>
          <p:cNvPicPr>
            <a:picLocks noChangeAspect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7543800" y="2597150"/>
            <a:ext cx="144780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18" descr="CFSA.eps"/>
          <p:cNvPicPr>
            <a:picLocks noChangeAspect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233363" y="2819400"/>
            <a:ext cx="13112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5" descr="NSSL.eps"/>
          <p:cNvPicPr>
            <a:picLocks noChangeAspect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3886200" y="5416550"/>
            <a:ext cx="1243013" cy="124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41" descr="WDTB.eps"/>
          <p:cNvPicPr>
            <a:picLocks noChangeAspect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3962400" y="4191000"/>
            <a:ext cx="108267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27" descr="NWS.eps"/>
          <p:cNvPicPr>
            <a:picLocks noChangeAspect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3746500" y="152400"/>
            <a:ext cx="1201738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37" descr="SPC.eps"/>
          <p:cNvPicPr>
            <a:picLocks noChangeAspect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5105400" y="234950"/>
            <a:ext cx="2111375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1" descr="OSCER.eps"/>
          <p:cNvPicPr>
            <a:picLocks noChangeAspect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2438400" y="5646738"/>
            <a:ext cx="1273175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34" descr="OUMET.eps"/>
          <p:cNvPicPr>
            <a:picLocks noChangeAspect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5486400" y="55626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33" descr="OUDG.eps"/>
          <p:cNvPicPr>
            <a:picLocks noChangeAspect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7848600" y="4041775"/>
            <a:ext cx="1057275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21" descr="NANOW.eps"/>
          <p:cNvPicPr>
            <a:picLocks noChangeAspect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5029200" y="4573588"/>
            <a:ext cx="762000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38" descr="VIEUX.eps"/>
          <p:cNvPicPr>
            <a:picLocks noChangeAspect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231775" y="4267200"/>
            <a:ext cx="14859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26" descr="NWC.eps"/>
          <p:cNvPicPr>
            <a:picLocks noChangeAspect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1676400" y="534988"/>
            <a:ext cx="198120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2" descr="NEDC.eps"/>
          <p:cNvPicPr>
            <a:picLocks noChangeAspect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3511550" y="1447800"/>
            <a:ext cx="16033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40" descr="CASA logo.jpg"/>
          <p:cNvPicPr>
            <a:picLocks noChangeAspect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152400" y="1905000"/>
            <a:ext cx="6858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17" descr="CAPS.eps"/>
          <p:cNvPicPr>
            <a:picLocks noChangeAspect="1"/>
          </p:cNvPicPr>
          <p:nvPr/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1524000" y="3054350"/>
            <a:ext cx="1804988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23" descr="NHDR.eps"/>
          <p:cNvPicPr>
            <a:picLocks noChangeAspect="1"/>
          </p:cNvPicPr>
          <p:nvPr/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8069263" y="1524000"/>
            <a:ext cx="1068387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35" descr="OWPI.eps"/>
          <p:cNvPicPr>
            <a:picLocks noChangeAspect="1"/>
          </p:cNvPicPr>
          <p:nvPr/>
        </p:nvPicPr>
        <p:blipFill>
          <a:blip r:embed="rId38" cstate="print"/>
          <a:srcRect/>
          <a:stretch>
            <a:fillRect/>
          </a:stretch>
        </p:blipFill>
        <p:spPr bwMode="auto">
          <a:xfrm>
            <a:off x="5870575" y="2819400"/>
            <a:ext cx="1549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32" descr="OU.eps"/>
          <p:cNvPicPr>
            <a:picLocks noChangeAspect="1"/>
          </p:cNvPicPr>
          <p:nvPr/>
        </p:nvPicPr>
        <p:blipFill>
          <a:blip r:embed="rId39" cstate="print"/>
          <a:srcRect/>
          <a:stretch>
            <a:fillRect/>
          </a:stretch>
        </p:blipFill>
        <p:spPr bwMode="auto">
          <a:xfrm>
            <a:off x="7620000" y="3659188"/>
            <a:ext cx="381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12" descr="AGSSEAL.eps"/>
          <p:cNvPicPr>
            <a:picLocks noChangeAspect="1"/>
          </p:cNvPicPr>
          <p:nvPr/>
        </p:nvPicPr>
        <p:blipFill>
          <a:blip r:embed="rId40" cstate="print"/>
          <a:srcRect/>
          <a:stretch>
            <a:fillRect/>
          </a:stretch>
        </p:blipFill>
        <p:spPr bwMode="auto">
          <a:xfrm>
            <a:off x="6248400" y="36576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7" descr="WNEWS.eps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5491163"/>
            <a:ext cx="1295400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Content Placeholder 5" descr="WFRONT.eps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0400" y="5035550"/>
            <a:ext cx="10668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51" descr="WSI_LOGO-[Converted].jpg"/>
          <p:cNvPicPr>
            <a:picLocks noChangeAspect="1"/>
          </p:cNvPicPr>
          <p:nvPr/>
        </p:nvPicPr>
        <p:blipFill>
          <a:blip r:embed="rId41" cstate="print"/>
          <a:srcRect/>
          <a:stretch>
            <a:fillRect/>
          </a:stretch>
        </p:blipFill>
        <p:spPr bwMode="auto">
          <a:xfrm>
            <a:off x="8305800" y="4343400"/>
            <a:ext cx="55245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52" descr="OKAGE.jpg"/>
          <p:cNvPicPr>
            <a:picLocks noChangeAspect="1"/>
          </p:cNvPicPr>
          <p:nvPr/>
        </p:nvPicPr>
        <p:blipFill>
          <a:blip r:embed="rId42" cstate="print"/>
          <a:srcRect/>
          <a:stretch>
            <a:fillRect/>
          </a:stretch>
        </p:blipFill>
        <p:spPr bwMode="auto">
          <a:xfrm>
            <a:off x="3505200" y="5029200"/>
            <a:ext cx="9906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14" descr="ATSC.eps"/>
          <p:cNvPicPr>
            <a:picLocks noChangeAspect="1"/>
          </p:cNvPicPr>
          <p:nvPr/>
        </p:nvPicPr>
        <p:blipFill>
          <a:blip r:embed="rId43" cstate="print"/>
          <a:srcRect/>
          <a:stretch>
            <a:fillRect/>
          </a:stretch>
        </p:blipFill>
        <p:spPr bwMode="auto">
          <a:xfrm>
            <a:off x="7391400" y="4194175"/>
            <a:ext cx="1001713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10" descr="AER.eps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239000" y="5568950"/>
            <a:ext cx="990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9" descr="AARC.eps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72200" y="5640388"/>
            <a:ext cx="914400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13" descr="AIS.eps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62000" y="4424363"/>
            <a:ext cx="7620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24" descr="NOAA.eps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53988" y="3581400"/>
            <a:ext cx="708025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29" descr="OCS.eps"/>
          <p:cNvPicPr>
            <a:picLocks noChangeAspect="1"/>
          </p:cNvPicPr>
          <p:nvPr/>
        </p:nvPicPr>
        <p:blipFill>
          <a:blip r:embed="rId44" cstate="print"/>
          <a:srcRect/>
          <a:stretch>
            <a:fillRect/>
          </a:stretch>
        </p:blipFill>
        <p:spPr bwMode="auto">
          <a:xfrm>
            <a:off x="1600200" y="4343400"/>
            <a:ext cx="137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20" descr="COEECE_unofficial.eps"/>
          <p:cNvPicPr>
            <a:picLocks noChangeAspect="1"/>
          </p:cNvPicPr>
          <p:nvPr/>
        </p:nvPicPr>
        <p:blipFill>
          <a:blip r:embed="rId45" cstate="print"/>
          <a:srcRect/>
          <a:stretch>
            <a:fillRect/>
          </a:stretch>
        </p:blipFill>
        <p:spPr bwMode="auto">
          <a:xfrm>
            <a:off x="2971800" y="4344988"/>
            <a:ext cx="1600200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30" descr="OKCOMM.eps"/>
          <p:cNvPicPr>
            <a:picLocks noChangeAspect="1"/>
          </p:cNvPicPr>
          <p:nvPr/>
        </p:nvPicPr>
        <p:blipFill>
          <a:blip r:embed="rId46" cstate="print"/>
          <a:srcRect/>
          <a:stretch>
            <a:fillRect/>
          </a:stretch>
        </p:blipFill>
        <p:spPr bwMode="auto">
          <a:xfrm>
            <a:off x="6324600" y="4344988"/>
            <a:ext cx="9906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Picture 36" descr="ROC_raster.eps"/>
          <p:cNvPicPr>
            <a:picLocks noChangeAspect="1"/>
          </p:cNvPicPr>
          <p:nvPr/>
        </p:nvPicPr>
        <p:blipFill>
          <a:blip r:embed="rId47" cstate="print"/>
          <a:srcRect/>
          <a:stretch>
            <a:fillRect/>
          </a:stretch>
        </p:blipFill>
        <p:spPr bwMode="auto">
          <a:xfrm>
            <a:off x="609600" y="5638800"/>
            <a:ext cx="10668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40" descr="WDT_raster.eps"/>
          <p:cNvPicPr>
            <a:picLocks noChangeAspect="1"/>
          </p:cNvPicPr>
          <p:nvPr/>
        </p:nvPicPr>
        <p:blipFill>
          <a:blip r:embed="rId48" cstate="print"/>
          <a:srcRect/>
          <a:stretch>
            <a:fillRect/>
          </a:stretch>
        </p:blipFill>
        <p:spPr bwMode="auto">
          <a:xfrm>
            <a:off x="8153400" y="3735388"/>
            <a:ext cx="72548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39" descr="WBANK_raster.eps"/>
          <p:cNvPicPr>
            <a:picLocks noChangeAspect="1"/>
          </p:cNvPicPr>
          <p:nvPr/>
        </p:nvPicPr>
        <p:blipFill>
          <a:blip r:embed="rId49" cstate="print"/>
          <a:srcRect/>
          <a:stretch>
            <a:fillRect/>
          </a:stretch>
        </p:blipFill>
        <p:spPr bwMode="auto">
          <a:xfrm>
            <a:off x="1676400" y="5715000"/>
            <a:ext cx="12954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Picture 19" descr="CIMMS.eps"/>
          <p:cNvPicPr>
            <a:picLocks noChangeAspect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819400" y="6102350"/>
            <a:ext cx="990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Picture 15" descr="BASICCOMM.eps"/>
          <p:cNvPicPr>
            <a:picLocks noChangeAspect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4572000" y="5038725"/>
            <a:ext cx="13716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Picture 66" descr="LM_Logo_Tag_1c_RGB_r06.jpg"/>
          <p:cNvPicPr>
            <a:picLocks noChangeAspect="1"/>
          </p:cNvPicPr>
          <p:nvPr/>
        </p:nvPicPr>
        <p:blipFill>
          <a:blip r:embed="rId50" cstate="print"/>
          <a:srcRect/>
          <a:stretch>
            <a:fillRect/>
          </a:stretch>
        </p:blipFill>
        <p:spPr bwMode="auto">
          <a:xfrm>
            <a:off x="4648200" y="4419600"/>
            <a:ext cx="15240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16" descr="BERGEY.eps"/>
          <p:cNvPicPr>
            <a:picLocks noChangeAspect="1"/>
          </p:cNvPicPr>
          <p:nvPr/>
        </p:nvPicPr>
        <p:blipFill>
          <a:blip r:embed="rId51" cstate="print"/>
          <a:srcRect/>
          <a:stretch>
            <a:fillRect/>
          </a:stretch>
        </p:blipFill>
        <p:spPr bwMode="auto">
          <a:xfrm>
            <a:off x="3886200" y="5410200"/>
            <a:ext cx="722313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Picture 18" descr="CFSA.eps"/>
          <p:cNvPicPr>
            <a:picLocks noChangeAspect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2517775" y="3657600"/>
            <a:ext cx="6096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Picture 25" descr="NSSL.eps"/>
          <p:cNvPicPr>
            <a:picLocks noChangeAspect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1752600" y="3586163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Picture 41" descr="WDTB.eps"/>
          <p:cNvPicPr>
            <a:picLocks noChangeAspect="1"/>
          </p:cNvPicPr>
          <p:nvPr/>
        </p:nvPicPr>
        <p:blipFill>
          <a:blip r:embed="rId52" cstate="print"/>
          <a:srcRect/>
          <a:stretch>
            <a:fillRect/>
          </a:stretch>
        </p:blipFill>
        <p:spPr bwMode="auto">
          <a:xfrm>
            <a:off x="5487988" y="3657600"/>
            <a:ext cx="606425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Picture 27" descr="NWS.eps"/>
          <p:cNvPicPr>
            <a:picLocks noChangeAspect="1"/>
          </p:cNvPicPr>
          <p:nvPr/>
        </p:nvPicPr>
        <p:blipFill>
          <a:blip r:embed="rId53" cstate="print"/>
          <a:srcRect/>
          <a:stretch>
            <a:fillRect/>
          </a:stretch>
        </p:blipFill>
        <p:spPr bwMode="auto">
          <a:xfrm>
            <a:off x="6859588" y="3581400"/>
            <a:ext cx="682625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Picture 37" descr="SPC.eps"/>
          <p:cNvPicPr>
            <a:picLocks noChangeAspect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1371600" y="4956175"/>
            <a:ext cx="106680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" name="Picture 31" descr="OSCER.eps"/>
          <p:cNvPicPr>
            <a:picLocks noChangeAspect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914400" y="3738563"/>
            <a:ext cx="7429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Picture 74" descr="OUMET.eps"/>
          <p:cNvPicPr>
            <a:picLocks noChangeAspect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3200400" y="36576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" name="Picture 33" descr="OUDG.eps"/>
          <p:cNvPicPr>
            <a:picLocks noChangeAspect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4648200" y="3582988"/>
            <a:ext cx="685800" cy="69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" name="Picture 21" descr="NANOW.eps"/>
          <p:cNvPicPr>
            <a:picLocks noChangeAspect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8229600" y="4878388"/>
            <a:ext cx="469900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" name="Picture 38" descr="VIEUX.eps"/>
          <p:cNvPicPr>
            <a:picLocks noChangeAspect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6021388" y="4876800"/>
            <a:ext cx="911225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" name="Picture 26" descr="NWC.eps"/>
          <p:cNvPicPr>
            <a:picLocks noChangeAspect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4800600" y="6021388"/>
            <a:ext cx="838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" name="Picture 22" descr="NEDC.eps"/>
          <p:cNvPicPr>
            <a:picLocks noChangeAspect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460375" y="4953000"/>
            <a:ext cx="83185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" name="Picture 80" descr="CASA logo.jpg"/>
          <p:cNvPicPr>
            <a:picLocks noChangeAspect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304800" y="4343400"/>
            <a:ext cx="409575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" name="Picture 17" descr="CAPS.eps"/>
          <p:cNvPicPr>
            <a:picLocks noChangeAspect="1"/>
          </p:cNvPicPr>
          <p:nvPr/>
        </p:nvPicPr>
        <p:blipFill>
          <a:blip r:embed="rId54" cstate="print"/>
          <a:srcRect/>
          <a:stretch>
            <a:fillRect/>
          </a:stretch>
        </p:blipFill>
        <p:spPr bwMode="auto">
          <a:xfrm>
            <a:off x="2971800" y="5562600"/>
            <a:ext cx="84137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" name="Picture 23" descr="NHDR.eps"/>
          <p:cNvPicPr>
            <a:picLocks noChangeAspect="1"/>
          </p:cNvPicPr>
          <p:nvPr/>
        </p:nvPicPr>
        <p:blipFill>
          <a:blip r:embed="rId55" cstate="print"/>
          <a:srcRect/>
          <a:stretch>
            <a:fillRect/>
          </a:stretch>
        </p:blipFill>
        <p:spPr bwMode="auto">
          <a:xfrm>
            <a:off x="3889375" y="3581400"/>
            <a:ext cx="617538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" name="Picture 35" descr="OWPI.eps"/>
          <p:cNvPicPr>
            <a:picLocks noChangeAspect="1"/>
          </p:cNvPicPr>
          <p:nvPr/>
        </p:nvPicPr>
        <p:blipFill>
          <a:blip r:embed="rId38" cstate="print"/>
          <a:srcRect/>
          <a:stretch>
            <a:fillRect/>
          </a:stretch>
        </p:blipFill>
        <p:spPr bwMode="auto">
          <a:xfrm>
            <a:off x="2592388" y="4953000"/>
            <a:ext cx="8350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9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23" presetClass="exit" presetSubtype="32" fill="hold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18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3" presetClass="exit" presetSubtype="32" fill="hold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22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3" presetClass="exit" presetSubtype="32" fill="hold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26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23" presetClass="exit" presetSubtype="32" fill="hold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30" dur="2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23" presetClass="exit" presetSubtype="32" fill="hold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34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3" presetClass="exit" presetSubtype="32" fill="hold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38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23" presetClass="exit" presetSubtype="32" fill="hold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42" dur="2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23" presetClass="exit" presetSubtype="32" fill="hold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46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23" presetClass="exit" presetSubtype="32" fill="hold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50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23" presetClass="exit" presetSubtype="32" fill="hold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54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23" presetClass="exit" presetSubtype="32" fill="hold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5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23" presetClass="exit" presetSubtype="32" fill="hold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62" dur="2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23" presetClass="exit" presetSubtype="32" fill="hold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66" dur="2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2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23" presetClass="exit" presetSubtype="32" fill="hold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70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23" presetClass="exit" presetSubtype="32" fill="hold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74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23" presetClass="exit" presetSubtype="32" fill="hold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78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23" presetClass="exit" presetSubtype="32" fill="hold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82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23" presetClass="exit" presetSubtype="32" fill="hold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86" dur="2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2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23" presetClass="exit" presetSubtype="32" fill="hold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90" dur="2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2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23" presetClass="exit" presetSubtype="32" fill="hold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94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23" presetClass="exit" presetSubtype="32" fill="hold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98" dur="2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2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23" presetClass="exit" presetSubtype="32" fill="hold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02" dur="2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23" presetClass="exit" presetSubtype="32" fill="hold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06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23" presetClass="exit" presetSubtype="32" fill="hold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10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23" presetClass="exit" presetSubtype="32" fill="hold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14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23" presetClass="exit" presetSubtype="32" fill="hold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18" dur="2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23" presetClass="exit" presetSubtype="32" fill="hold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22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23" presetClass="exit" presetSubtype="32" fill="hold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26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23" presetClass="exit" presetSubtype="32" fill="hold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30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23" presetClass="exit" presetSubtype="32" fill="hold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34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23" presetClass="exit" presetSubtype="32" fill="hold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38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23" presetClass="exit" presetSubtype="32" fill="hold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42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3" presetClass="exit" presetSubtype="32" fill="hold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46" dur="2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2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23" presetClass="exit" presetSubtype="32" fill="hold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50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23" presetClass="exit" presetSubtype="32" fill="hold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54" dur="2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2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3" presetClass="exit" presetSubtype="32" fill="hold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58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23" presetClass="exit" presetSubtype="3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7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8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1" dur="5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2" dur="5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5" dur="5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6" dur="5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9" dur="5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0" dur="5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3" dur="5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4" dur="5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7" dur="5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8" dur="5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1" dur="5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2" dur="5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5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6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9" dur="5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0" dur="5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3" dur="5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4" dur="5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7" dur="5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8" dur="5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1" dur="5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2" dur="5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5" dur="5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6" dur="5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9" dur="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0" dur="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3" dur="5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4" dur="5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7" dur="5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8" dur="5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1" dur="5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2" dur="5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5" dur="5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6" dur="5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9" dur="5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0" dur="5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3" dur="5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4" dur="5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7" dur="5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8" dur="5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1" dur="5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2" dur="5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5" dur="5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6" dur="5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9" dur="5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0" dur="5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3" dur="5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4" dur="5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7" dur="5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8" dur="5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1" dur="5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2" dur="5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5" dur="5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6" dur="5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9" dur="5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0" dur="5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3" dur="5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4" dur="5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7" dur="5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8" dur="5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1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2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5" dur="5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6" dur="5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9" dur="5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0" dur="5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3" dur="5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4" dur="5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7" dur="5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8" dur="5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1" dur="5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2" dur="5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Leadership – Realizing the vision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1" dirty="0" smtClean="0"/>
              <a:t>What did Jeff do best? </a:t>
            </a:r>
          </a:p>
          <a:p>
            <a:pPr marL="400050" lvl="1" indent="0"/>
            <a:r>
              <a:rPr lang="en-US" b="1" i="1" dirty="0" smtClean="0"/>
              <a:t> Articulated the Vision </a:t>
            </a:r>
            <a:r>
              <a:rPr lang="en-US" dirty="0" smtClean="0"/>
              <a:t>in ways that caused others to buy in</a:t>
            </a:r>
            <a:r>
              <a:rPr lang="en-US" b="1" i="1" dirty="0" smtClean="0"/>
              <a:t> </a:t>
            </a:r>
          </a:p>
          <a:p>
            <a:pPr marL="400050" lvl="1" indent="0"/>
            <a:r>
              <a:rPr lang="en-US" dirty="0" smtClean="0"/>
              <a:t> </a:t>
            </a:r>
            <a:r>
              <a:rPr lang="en-US" b="1" i="1" dirty="0" smtClean="0"/>
              <a:t>Created a collegial, supportive environment </a:t>
            </a:r>
            <a:r>
              <a:rPr lang="en-US" dirty="0" smtClean="0"/>
              <a:t>wherein education, research and scholarship, and outreach to the wider community could flourish.</a:t>
            </a:r>
          </a:p>
          <a:p>
            <a:pPr marL="800100" lvl="2" indent="0">
              <a:buNone/>
            </a:pPr>
            <a:r>
              <a:rPr lang="en-US" dirty="0" smtClean="0"/>
              <a:t>Some results and consequences:</a:t>
            </a:r>
          </a:p>
          <a:p>
            <a:pPr marL="1257300" lvl="3" indent="0">
              <a:buNone/>
            </a:pPr>
            <a:r>
              <a:rPr lang="en-US" dirty="0" smtClean="0"/>
              <a:t>-- students integrated throughout the weather enterprise</a:t>
            </a:r>
          </a:p>
          <a:p>
            <a:pPr marL="1257300" lvl="3" indent="0">
              <a:buNone/>
            </a:pPr>
            <a:r>
              <a:rPr lang="en-US" dirty="0" smtClean="0"/>
              <a:t>-- adjunct faculty program in the School of Meteorology</a:t>
            </a:r>
          </a:p>
          <a:p>
            <a:pPr marL="1257300" lvl="3" indent="0">
              <a:buNone/>
            </a:pPr>
            <a:r>
              <a:rPr lang="en-US" dirty="0" smtClean="0"/>
              <a:t>-- research linkages between </a:t>
            </a:r>
            <a:r>
              <a:rPr lang="en-US" dirty="0" err="1" smtClean="0"/>
              <a:t>NSSL</a:t>
            </a:r>
            <a:r>
              <a:rPr lang="en-US" dirty="0" smtClean="0"/>
              <a:t> and the University weather and climate programs</a:t>
            </a:r>
          </a:p>
          <a:p>
            <a:pPr marL="400050" lvl="1" indent="0"/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b="1" i="1" dirty="0" smtClean="0"/>
              <a:t>Hired outstanding faculty</a:t>
            </a:r>
            <a:endParaRPr lang="en-US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Picture 13" descr="http://www.srh.noaa.gov/images/tsa/hydro/May1rain_sincemidnight_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4495800"/>
            <a:ext cx="3733800" cy="2052073"/>
          </a:xfrm>
          <a:prstGeom prst="rect">
            <a:avLst/>
          </a:prstGeom>
          <a:noFill/>
        </p:spPr>
      </p:pic>
      <p:pic>
        <p:nvPicPr>
          <p:cNvPr id="1030" name="Picture 6" descr="http://profile.ak.fbcdn.net/object3/1128/88/n101813120731_49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3886200"/>
            <a:ext cx="1905000" cy="28479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Outstanding Hires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Doug Lilly + </a:t>
            </a:r>
            <a:r>
              <a:rPr lang="en-US" dirty="0" err="1" smtClean="0"/>
              <a:t>Tsvi</a:t>
            </a:r>
            <a:r>
              <a:rPr lang="en-US" dirty="0" smtClean="0"/>
              <a:t> Gal Chen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Ken Crawford</a:t>
            </a:r>
            <a:endParaRPr lang="en-US" dirty="0"/>
          </a:p>
        </p:txBody>
      </p:sp>
      <p:pic>
        <p:nvPicPr>
          <p:cNvPr id="1026" name="Picture 2" descr="http://upload.wikimedia.org/wikipedia/en/thumb/6/64/Tzvigalchen-portrait.jpg/200px-Tzvigalchen-portrait.jpg">
            <a:hlinkClick r:id="rId4" tooltip="Tzvi Gal-Chen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1905000"/>
            <a:ext cx="1905000" cy="2819401"/>
          </a:xfrm>
          <a:prstGeom prst="rect">
            <a:avLst/>
          </a:prstGeom>
          <a:noFill/>
        </p:spPr>
      </p:pic>
      <p:pic>
        <p:nvPicPr>
          <p:cNvPr id="1028" name="Picture 4" descr="Doug Lill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05400" y="1371600"/>
            <a:ext cx="2116667" cy="1524000"/>
          </a:xfrm>
          <a:prstGeom prst="rect">
            <a:avLst/>
          </a:prstGeom>
          <a:noFill/>
        </p:spPr>
      </p:pic>
      <p:pic>
        <p:nvPicPr>
          <p:cNvPr id="6" name="Picture 5" descr="imagesCA102AJ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429000" y="3505200"/>
            <a:ext cx="1316831" cy="1600200"/>
          </a:xfrm>
          <a:prstGeom prst="rect">
            <a:avLst/>
          </a:prstGeom>
        </p:spPr>
      </p:pic>
      <p:pic>
        <p:nvPicPr>
          <p:cNvPr id="1032" name="Picture 8" descr="Center for Analysis and Prediction of Storm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3400" y="2209800"/>
            <a:ext cx="4495800" cy="798072"/>
          </a:xfrm>
          <a:prstGeom prst="rect">
            <a:avLst/>
          </a:prstGeom>
          <a:noFill/>
        </p:spPr>
      </p:pic>
      <p:pic>
        <p:nvPicPr>
          <p:cNvPr id="1034" name="Picture 10" descr="http://climate.ok.gov/images/ocs_logo_new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9600" y="4038600"/>
            <a:ext cx="2728609" cy="685800"/>
          </a:xfrm>
          <a:prstGeom prst="rect">
            <a:avLst/>
          </a:prstGeom>
          <a:noFill/>
        </p:spPr>
      </p:pic>
      <p:sp>
        <p:nvSpPr>
          <p:cNvPr id="1035" name="Rectangle 11">
            <a:hlinkClick r:id="rId10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8" name="Picture 10" descr="Networked Sensing for Dual-Doppler Wind Velocity Measurem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4267200"/>
            <a:ext cx="3267075" cy="2409826"/>
          </a:xfrm>
          <a:prstGeom prst="rect">
            <a:avLst/>
          </a:prstGeom>
          <a:noFill/>
        </p:spPr>
      </p:pic>
      <p:pic>
        <p:nvPicPr>
          <p:cNvPr id="17414" name="Picture 6" descr="File:OU One Partners Place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t="37200"/>
          <a:stretch>
            <a:fillRect/>
          </a:stretch>
        </p:blipFill>
        <p:spPr bwMode="auto">
          <a:xfrm>
            <a:off x="4800600" y="2133600"/>
            <a:ext cx="4038600" cy="190219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Outstanding Hires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T.H.</a:t>
            </a:r>
            <a:r>
              <a:rPr lang="en-US" dirty="0" smtClean="0"/>
              <a:t> Lee Williams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Kelvin Droegemeier</a:t>
            </a:r>
            <a:endParaRPr lang="en-US" dirty="0"/>
          </a:p>
        </p:txBody>
      </p:sp>
      <p:pic>
        <p:nvPicPr>
          <p:cNvPr id="17412" name="Picture 4" descr="http://kkd.ou.edu/index.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95600" y="4419600"/>
            <a:ext cx="1598531" cy="2168638"/>
          </a:xfrm>
          <a:prstGeom prst="rect">
            <a:avLst/>
          </a:prstGeom>
          <a:noFill/>
        </p:spPr>
      </p:pic>
      <p:pic>
        <p:nvPicPr>
          <p:cNvPr id="17416" name="Picture 8" descr="Stephenson Research and Technology Cente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90800" y="1447800"/>
            <a:ext cx="2857500" cy="2266951"/>
          </a:xfrm>
          <a:prstGeom prst="rect">
            <a:avLst/>
          </a:prstGeom>
          <a:noFill/>
        </p:spPr>
      </p:pic>
      <p:pic>
        <p:nvPicPr>
          <p:cNvPr id="17410" name="Picture 2" descr="http://gradweb.ou.edu/Images-new/GCStaff/WilliamsLee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43000" y="1905000"/>
            <a:ext cx="1676400" cy="23164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lakeleelanaumi.com/_borders/aerial%20view%20Lake%20Leelanau%20Chyper%20banner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00200"/>
            <a:ext cx="8458200" cy="4086226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172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800" b="1" i="1" dirty="0" smtClean="0"/>
          </a:p>
          <a:p>
            <a:pPr marL="0" indent="0" algn="ctr">
              <a:buNone/>
            </a:pPr>
            <a:endParaRPr lang="en-US" sz="2800" b="1" i="1" dirty="0"/>
          </a:p>
          <a:p>
            <a:pPr marL="0" indent="0" algn="ctr">
              <a:buNone/>
            </a:pPr>
            <a:endParaRPr lang="en-US" sz="2800" b="1" i="1" dirty="0" smtClean="0"/>
          </a:p>
          <a:p>
            <a:pPr marL="0" indent="0" algn="ctr">
              <a:buNone/>
            </a:pPr>
            <a:r>
              <a:rPr lang="en-US" sz="3600" b="1" i="1" dirty="0" smtClean="0">
                <a:solidFill>
                  <a:schemeClr val="bg1"/>
                </a:solidFill>
              </a:rPr>
              <a:t>Well Done!</a:t>
            </a:r>
          </a:p>
          <a:p>
            <a:pPr marL="0" indent="0" algn="ctr">
              <a:buNone/>
            </a:pPr>
            <a:endParaRPr lang="en-US" sz="3600" b="1" i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3600" b="1" i="1" dirty="0" smtClean="0">
                <a:solidFill>
                  <a:schemeClr val="bg1"/>
                </a:solidFill>
              </a:rPr>
              <a:t>Congratulations!</a:t>
            </a:r>
          </a:p>
          <a:p>
            <a:pPr marL="0" indent="0" algn="ctr">
              <a:buNone/>
            </a:pPr>
            <a:endParaRPr lang="en-US" sz="3600" b="1" i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3600" b="1" i="1" dirty="0" smtClean="0">
                <a:solidFill>
                  <a:schemeClr val="bg1"/>
                </a:solidFill>
              </a:rPr>
              <a:t>Best Wishes!</a:t>
            </a:r>
            <a:endParaRPr lang="en-US" sz="3600" b="1" i="1" dirty="0">
              <a:solidFill>
                <a:schemeClr val="bg1"/>
              </a:solidFill>
            </a:endParaRPr>
          </a:p>
        </p:txBody>
      </p:sp>
      <p:pic>
        <p:nvPicPr>
          <p:cNvPr id="5" name="Picture 4" descr="umbrell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14800" y="5715000"/>
            <a:ext cx="1171575" cy="895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649</TotalTime>
  <Words>208</Words>
  <Application>Microsoft Office PowerPoint</Application>
  <PresentationFormat>On-screen Show (4:3)</PresentationFormat>
  <Paragraphs>51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Jeff Kimpel: Faculty Member, Director, Dean, and Senior VP &amp; Provost</vt:lpstr>
      <vt:lpstr>Contributions</vt:lpstr>
      <vt:lpstr>Vision  A “weather enterprise” for Oklahoma</vt:lpstr>
      <vt:lpstr>Slide 4</vt:lpstr>
      <vt:lpstr>Leadership – Realizing the vision</vt:lpstr>
      <vt:lpstr>Outstanding Hires</vt:lpstr>
      <vt:lpstr>Outstanding Hires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Jeff Kimpel: Faculty Member, Director, Dean, and Provost</dc:title>
  <dc:creator>John Snow</dc:creator>
  <cp:lastModifiedBy>John Snow</cp:lastModifiedBy>
  <cp:revision>13</cp:revision>
  <dcterms:created xsi:type="dcterms:W3CDTF">2010-06-18T01:27:14Z</dcterms:created>
  <dcterms:modified xsi:type="dcterms:W3CDTF">2010-06-18T15:36:53Z</dcterms:modified>
</cp:coreProperties>
</file>